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9" r:id="rId4"/>
    <p:sldId id="283" r:id="rId5"/>
    <p:sldId id="284" r:id="rId6"/>
    <p:sldId id="340" r:id="rId7"/>
    <p:sldId id="296" r:id="rId8"/>
    <p:sldId id="352" r:id="rId9"/>
    <p:sldId id="353" r:id="rId10"/>
    <p:sldId id="320" r:id="rId11"/>
    <p:sldId id="345" r:id="rId12"/>
    <p:sldId id="348" r:id="rId13"/>
    <p:sldId id="356" r:id="rId14"/>
    <p:sldId id="354" r:id="rId15"/>
    <p:sldId id="35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F533-0688-33FD-E453-B0F1303D6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D0279-6C46-A161-62AD-6BE68558A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A16A0-F384-090B-778D-F1151290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FD3B4-D663-265F-FE4C-94D31E23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B488B-6312-A47F-8514-49CDF5A7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15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17A-8DA2-F549-01D3-89C390E1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B012E-6A8F-268E-EE16-B1AF2496B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047BE-0B8D-4411-0D9E-45755E95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7856-2F49-77D8-07E2-D67C252E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6A2DA-55A9-4D51-548A-19AABA58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46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CF8AEE-9F92-E591-3979-103B4D1DA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9C5A0-ECA0-A0DD-C34F-7DA547922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E54D4-4471-2513-A425-4188FADB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96AE1-9C0B-9915-D706-5DA5640E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6192C-881D-28F2-EB3E-86839D9B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2480-59E7-DED3-EA57-B2F8EE66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B89D1-F920-34B1-C8D6-369FAE600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6ECD-E792-157C-E660-B00E6B40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3F3F-5DC7-E632-AF77-FBA5CFDFD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71388-BCFB-D028-1B4C-2538D3B8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7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5BC75-51CA-1A62-87A3-53FC149C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37E64-C45C-CE75-5802-210A5562E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70954-88E2-13A1-0FA9-7D9E8F1B1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C672-5B74-5B3D-91B7-1DFF2143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AC17C-115D-1D95-14E5-1DD8D9B2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2771-0813-BB73-120C-CCB22C81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6F388-A14F-E96A-08BC-4F7FE36C3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0D3BA-8C0C-BA5A-0409-E5BC4B06E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5D6E3-34D6-483B-DE92-35394E46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66C01-D8C1-3797-BBE1-066E1E7A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570BD-845B-E190-B54F-7CDEBB5C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7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97CB-0C06-0D4C-AC25-BAB54182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FB14-940D-962A-DC50-6C74E4974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95CAF-5D4C-E11E-86BF-50CDB1373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82DCD-0EDE-8575-31DA-2BCD5EC44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D4AE9-47A2-4EF7-EECE-B01371A70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FBA58-6B6C-2AD2-18BA-04B422B62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AE8E5-2AA2-AD06-3D32-4CD64D1DB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2EC717-010C-4CCC-58EF-9B3A8A67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7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FB52-CE64-76B0-C13E-5ED17E17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48A602-C47B-ACFB-FE97-9727EB2F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3D9F5-7F46-D1AD-159F-8886BFBF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0F99A-09E2-1E7E-2208-DC5E74DC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7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943B8-14F2-35B1-BBA9-F883F373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2A506-AA1C-CE79-3BCA-207F5C2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B032-A066-7307-1919-01B218874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00AB-D97F-122B-9E08-EF9BA640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8A56-52DB-FCB7-2603-0165293D9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7AF46-D7D5-B236-FACC-20530E908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820EB-A515-38C7-926B-809D9C99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C4A76-1A60-4E4E-521A-CD012E64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7C32B-E848-00C5-0EC4-B937F1DB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8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0F3F-3CAC-9A09-1D97-3815CDBB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8A997-4392-8DB7-F981-FA22BAA6F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C3870-E9BA-59B8-058B-E998FBF77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5E9FF-2610-FF4C-1400-01C835A1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6D5B3-014E-82C4-E44E-764BB35A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9909C-4268-0BB0-8CDA-21FA04BD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6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D3428D-99DE-DEEA-5C83-1852E8E7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E0C0E-584D-76B0-A8B2-D5A2BCB63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49A85-6A11-7C1B-0FB1-562DADF3F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6B16E-FA4C-AB23-4702-00BD8D427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29E08-14D3-6288-4D12-F3FA68409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9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D2E9-0584-2AA4-3E24-9C880FE21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a Python Programmer Should Learn C (yes really)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21443-5FB7-633E-AA74-A6BA8972C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Severance</a:t>
            </a:r>
          </a:p>
          <a:p>
            <a:r>
              <a:rPr lang="en-US" dirty="0"/>
              <a:t>University of </a:t>
            </a:r>
            <a:r>
              <a:rPr lang="en-US"/>
              <a:t>Michigan 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2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6AB0-9029-7CF3-684A-34A8F031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D9B9-2CD2-5A27-93DD-B9F9A1C2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Uses 1978 edition of book to focus on historical context</a:t>
            </a:r>
          </a:p>
          <a:p>
            <a:r>
              <a:rPr lang="en-US" dirty="0"/>
              <a:t>Digitized online textbook with executable examples</a:t>
            </a:r>
          </a:p>
          <a:p>
            <a:r>
              <a:rPr lang="en-US" dirty="0"/>
              <a:t>Accessible audio book including code samples</a:t>
            </a:r>
          </a:p>
          <a:p>
            <a:r>
              <a:rPr lang="en-US" dirty="0"/>
              <a:t>Starts by comparing Python to C (Rosetta Stone)</a:t>
            </a:r>
          </a:p>
          <a:p>
            <a:r>
              <a:rPr lang="en-US" dirty="0"/>
              <a:t>Ends with building Python objects in C</a:t>
            </a:r>
          </a:p>
          <a:p>
            <a:r>
              <a:rPr lang="en-US" b="1" dirty="0"/>
              <a:t>This C course is about deeply understanding Python and OO</a:t>
            </a:r>
          </a:p>
          <a:p>
            <a:r>
              <a:rPr lang="en-US" dirty="0"/>
              <a:t>Extras</a:t>
            </a:r>
          </a:p>
          <a:p>
            <a:pPr lvl="1"/>
            <a:r>
              <a:rPr lang="en-US" dirty="0"/>
              <a:t>Interviews: Brian Kernighan, Bjarne </a:t>
            </a:r>
            <a:r>
              <a:rPr lang="en-US" dirty="0" err="1"/>
              <a:t>Stroustrup</a:t>
            </a:r>
            <a:r>
              <a:rPr lang="en-US" dirty="0"/>
              <a:t>, Guido van Rossum</a:t>
            </a:r>
          </a:p>
        </p:txBody>
      </p:sp>
      <p:pic>
        <p:nvPicPr>
          <p:cNvPr id="4" name="Picture 3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A21C97FA-22D6-0566-2EDF-9572E3CA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90" y="545690"/>
            <a:ext cx="1543098" cy="2078246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4B1C85C-A0B8-F6DD-843B-C135C79D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928" y="2998458"/>
            <a:ext cx="2038822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6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CE4FB-7679-129C-1E5A-60A9D06B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Epilogue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C5322-C78F-3A17-F299-B04FA1E14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I interviewed Guido and asked if my implementations matched his implementation approach in Python 0.9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My implementations were not even close!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So I added an epilogue where I re-implement Python objects using the approach in Python 0.9 and Python 3.7</a:t>
            </a:r>
          </a:p>
        </p:txBody>
      </p:sp>
      <p:pic>
        <p:nvPicPr>
          <p:cNvPr id="3" name="Picture 2" descr="A person sitting in a chair&#10;&#10;Description automatically generated">
            <a:extLst>
              <a:ext uri="{FF2B5EF4-FFF2-40B4-BE49-F238E27FC236}">
                <a16:creationId xmlns:a16="http://schemas.microsoft.com/office/drawing/2014/main" id="{6D57889C-DBD5-89F6-7D0A-B8294A5F6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670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18E16A-C463-1A7F-7086-761EE015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2" y="445073"/>
            <a:ext cx="11118635" cy="56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0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1FE543-5049-29E7-8C1B-8E33D1F2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591" y="412820"/>
            <a:ext cx="7356538" cy="6032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7A6C6-B4AC-DED0-8FEE-1F266262BFDB}"/>
              </a:ext>
            </a:extLst>
          </p:cNvPr>
          <p:cNvSpPr txBox="1"/>
          <p:nvPr/>
        </p:nvSpPr>
        <p:spPr>
          <a:xfrm>
            <a:off x="513871" y="798786"/>
            <a:ext cx="25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www.cc4e.com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11246-02D1-0408-C149-5F7E1878608A}"/>
              </a:ext>
            </a:extLst>
          </p:cNvPr>
          <p:cNvSpPr txBox="1"/>
          <p:nvPr/>
        </p:nvSpPr>
        <p:spPr>
          <a:xfrm>
            <a:off x="310165" y="1765792"/>
            <a:ext cx="30911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is 100% free, and all resources are CC or Apache.  But I hid it behind a code to avoid legal trouble </a:t>
            </a:r>
            <a:r>
              <a:rPr lang="en-US" sz="2800" dirty="0">
                <a:sym typeface="Wingdings" pitchFamily="2" charset="2"/>
              </a:rPr>
              <a:t></a:t>
            </a:r>
            <a:endParaRPr lang="en-US" sz="2800" dirty="0"/>
          </a:p>
        </p:txBody>
      </p:sp>
      <p:pic>
        <p:nvPicPr>
          <p:cNvPr id="7" name="Picture 6" descr="A black race car on a track&#10;&#10;Description automatically generated">
            <a:extLst>
              <a:ext uri="{FF2B5EF4-FFF2-40B4-BE49-F238E27FC236}">
                <a16:creationId xmlns:a16="http://schemas.microsoft.com/office/drawing/2014/main" id="{DB184447-6C01-B094-DF4B-DDD58B26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42" y="4661284"/>
            <a:ext cx="3237629" cy="14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89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17B4CD8F-4E9A-2952-9A40-59776B2D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9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BDBC-DAA8-F944-7AE2-B1D90299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www.cc4e.com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51410-2EFC-4870-C820-C7C5093DF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 Programming for Everybody </a:t>
            </a:r>
          </a:p>
          <a:p>
            <a:r>
              <a:rPr lang="en-US" sz="4000" dirty="0"/>
              <a:t>Charles R. Severance (</a:t>
            </a:r>
            <a:r>
              <a:rPr lang="en-US" sz="4000" dirty="0" err="1"/>
              <a:t>a.k.a</a:t>
            </a:r>
            <a:r>
              <a:rPr lang="en-US" sz="4000" dirty="0"/>
              <a:t> Dr. Chuck)</a:t>
            </a:r>
          </a:p>
        </p:txBody>
      </p:sp>
    </p:spTree>
    <p:extLst>
      <p:ext uri="{BB962C8B-B14F-4D97-AF65-F5344CB8AC3E}">
        <p14:creationId xmlns:p14="http://schemas.microsoft.com/office/powerpoint/2010/main" val="200382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ED090B-322E-FD63-877A-41E83F4A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that I did not say "Write C"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CDD33-7858-CB7E-68D7-24FE211B4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(unless you are or want to be a core </a:t>
            </a:r>
            <a:r>
              <a:rPr lang="en-US" sz="4000" dirty="0" err="1"/>
              <a:t>CPython</a:t>
            </a:r>
            <a:r>
              <a:rPr lang="en-US" sz="4000" dirty="0"/>
              <a:t> dev)</a:t>
            </a:r>
          </a:p>
        </p:txBody>
      </p:sp>
    </p:spTree>
    <p:extLst>
      <p:ext uri="{BB962C8B-B14F-4D97-AF65-F5344CB8AC3E}">
        <p14:creationId xmlns:p14="http://schemas.microsoft.com/office/powerpoint/2010/main" val="152745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A910C-B24A-7FB6-2CC4-CE9972E1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Coursera: Python for Everybody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74A17-2224-C956-C4F3-A25A2DF8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2013, Updated 2016, 2024</a:t>
            </a:r>
          </a:p>
          <a:p>
            <a:r>
              <a:rPr lang="en-US" dirty="0"/>
              <a:t>The most popular programming course in the world </a:t>
            </a:r>
          </a:p>
          <a:p>
            <a:pPr lvl="1"/>
            <a:r>
              <a:rPr lang="en-US" dirty="0"/>
              <a:t>&gt;3M graduates</a:t>
            </a:r>
          </a:p>
          <a:p>
            <a:r>
              <a:rPr lang="en-US" dirty="0"/>
              <a:t>Translated into 10+ Languages</a:t>
            </a:r>
          </a:p>
          <a:p>
            <a:r>
              <a:rPr lang="en-US" dirty="0"/>
              <a:t>In browser development environment</a:t>
            </a:r>
          </a:p>
          <a:p>
            <a:r>
              <a:rPr lang="en-US" dirty="0"/>
              <a:t>Many auto-graded exercises</a:t>
            </a:r>
          </a:p>
          <a:p>
            <a:r>
              <a:rPr lang="en-US" dirty="0"/>
              <a:t>Extra – more than just a course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Office Hours</a:t>
            </a:r>
          </a:p>
        </p:txBody>
      </p:sp>
      <p:pic>
        <p:nvPicPr>
          <p:cNvPr id="5" name="Picture 4" descr="A book cover with gears&#10;&#10;Description automatically generated">
            <a:extLst>
              <a:ext uri="{FF2B5EF4-FFF2-40B4-BE49-F238E27FC236}">
                <a16:creationId xmlns:a16="http://schemas.microsoft.com/office/drawing/2014/main" id="{1BA79DEB-434A-1B30-D310-C59BD619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3" y="588797"/>
            <a:ext cx="1528835" cy="22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different colored points&#10;&#10;Description automatically generated">
            <a:extLst>
              <a:ext uri="{FF2B5EF4-FFF2-40B4-BE49-F238E27FC236}">
                <a16:creationId xmlns:a16="http://schemas.microsoft.com/office/drawing/2014/main" id="{4D724F57-7A6A-0E9F-C218-865C46315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61"/>
          <a:stretch/>
        </p:blipFill>
        <p:spPr>
          <a:xfrm>
            <a:off x="0" y="0"/>
            <a:ext cx="12192000" cy="422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44820-8A49-DF8A-B694-10B2B66B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1" y="2590800"/>
            <a:ext cx="5818657" cy="3591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64D02-A61B-1D73-3A12-7ED2CD6B25B9}"/>
              </a:ext>
            </a:extLst>
          </p:cNvPr>
          <p:cNvCxnSpPr>
            <a:cxnSpLocks/>
          </p:cNvCxnSpPr>
          <p:nvPr/>
        </p:nvCxnSpPr>
        <p:spPr>
          <a:xfrm flipH="1">
            <a:off x="5624945" y="900545"/>
            <a:ext cx="2466110" cy="16902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06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5F8A11-85DE-F7B2-2C9B-389A5064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99" y="365236"/>
            <a:ext cx="8682801" cy="61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6F1260EF-F144-6E79-9121-A1DD348F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0" b="862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5094BC-58C3-3B41-DED8-EEF2E5A1C012}"/>
              </a:ext>
            </a:extLst>
          </p:cNvPr>
          <p:cNvSpPr txBox="1"/>
          <p:nvPr/>
        </p:nvSpPr>
        <p:spPr>
          <a:xfrm>
            <a:off x="238229" y="1271329"/>
            <a:ext cx="8140337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42623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Introductory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A7607-F7FB-EB70-0664-A35A3605E361}"/>
              </a:ext>
            </a:extLst>
          </p:cNvPr>
          <p:cNvSpPr txBox="1"/>
          <p:nvPr/>
        </p:nvSpPr>
        <p:spPr>
          <a:xfrm>
            <a:off x="6433457" y="3927132"/>
            <a:ext cx="5059680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1178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Ready to Work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F2D8CE0-4914-A00A-B00E-4E31E8630F4F}"/>
              </a:ext>
            </a:extLst>
          </p:cNvPr>
          <p:cNvSpPr/>
          <p:nvPr/>
        </p:nvSpPr>
        <p:spPr>
          <a:xfrm rot="18900000">
            <a:off x="5571906" y="2336506"/>
            <a:ext cx="1042093" cy="13635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8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many amazing developers</a:t>
            </a:r>
          </a:p>
          <a:p>
            <a:r>
              <a:rPr lang="en-US" sz="2400" dirty="0"/>
              <a:t>Not the most educated</a:t>
            </a:r>
          </a:p>
          <a:p>
            <a:r>
              <a:rPr lang="en-US" sz="2400" dirty="0"/>
              <a:t>Not the most brilliant minds</a:t>
            </a:r>
          </a:p>
          <a:p>
            <a:r>
              <a:rPr lang="en-US" sz="2400" dirty="0"/>
              <a:t>Learned through working on large complex projects</a:t>
            </a:r>
          </a:p>
          <a:p>
            <a:r>
              <a:rPr lang="en-US" sz="2400"/>
              <a:t>Love to </a:t>
            </a:r>
            <a:r>
              <a:rPr lang="en-US" sz="2400" dirty="0"/>
              <a:t>help other people learn</a:t>
            </a:r>
          </a:p>
        </p:txBody>
      </p:sp>
    </p:spTree>
    <p:extLst>
      <p:ext uri="{BB962C8B-B14F-4D97-AF65-F5344CB8AC3E}">
        <p14:creationId xmlns:p14="http://schemas.microsoft.com/office/powerpoint/2010/main" val="117937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B477-6D74-9901-AD66-0936AE2A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503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It is not what they know…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022EFB-2913-3560-1C9B-BB9E016193B8}"/>
              </a:ext>
            </a:extLst>
          </p:cNvPr>
          <p:cNvGrpSpPr/>
          <p:nvPr/>
        </p:nvGrpSpPr>
        <p:grpSpPr>
          <a:xfrm>
            <a:off x="708338" y="1455313"/>
            <a:ext cx="10712612" cy="4988669"/>
            <a:chOff x="588791" y="215256"/>
            <a:chExt cx="10830159" cy="62492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FFC62-9288-24C4-6AFA-085B7AC33F03}"/>
                </a:ext>
              </a:extLst>
            </p:cNvPr>
            <p:cNvSpPr txBox="1"/>
            <p:nvPr/>
          </p:nvSpPr>
          <p:spPr>
            <a:xfrm>
              <a:off x="1769228" y="1518194"/>
              <a:ext cx="114867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6B48A7-69EF-DE67-99EE-16AEB7F6EBFB}"/>
                </a:ext>
              </a:extLst>
            </p:cNvPr>
            <p:cNvSpPr txBox="1"/>
            <p:nvPr/>
          </p:nvSpPr>
          <p:spPr>
            <a:xfrm>
              <a:off x="2829904" y="651721"/>
              <a:ext cx="101766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50C20B-25D8-3AA4-8547-B05E0B7EAED2}"/>
                </a:ext>
              </a:extLst>
            </p:cNvPr>
            <p:cNvSpPr txBox="1"/>
            <p:nvPr/>
          </p:nvSpPr>
          <p:spPr>
            <a:xfrm>
              <a:off x="3608913" y="1768021"/>
              <a:ext cx="72797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80A33-2A9E-F555-ED14-67E34DBF172B}"/>
                </a:ext>
              </a:extLst>
            </p:cNvPr>
            <p:cNvSpPr txBox="1"/>
            <p:nvPr/>
          </p:nvSpPr>
          <p:spPr>
            <a:xfrm>
              <a:off x="4833396" y="1768021"/>
              <a:ext cx="9031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F2A9B1-2A12-BC9D-0E88-655A6EF6C506}"/>
                </a:ext>
              </a:extLst>
            </p:cNvPr>
            <p:cNvSpPr txBox="1"/>
            <p:nvPr/>
          </p:nvSpPr>
          <p:spPr>
            <a:xfrm>
              <a:off x="4717621" y="982026"/>
              <a:ext cx="9791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E65EF0-69F0-F934-01E8-70528014E8E8}"/>
                </a:ext>
              </a:extLst>
            </p:cNvPr>
            <p:cNvSpPr txBox="1"/>
            <p:nvPr/>
          </p:nvSpPr>
          <p:spPr>
            <a:xfrm>
              <a:off x="6561633" y="1163163"/>
              <a:ext cx="66800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EDDD57-8086-FAFC-80B2-D486B35415BF}"/>
                </a:ext>
              </a:extLst>
            </p:cNvPr>
            <p:cNvSpPr txBox="1"/>
            <p:nvPr/>
          </p:nvSpPr>
          <p:spPr>
            <a:xfrm>
              <a:off x="6297110" y="2017850"/>
              <a:ext cx="70528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8E4A2-3E9B-3286-4526-E1480181D178}"/>
                </a:ext>
              </a:extLst>
            </p:cNvPr>
            <p:cNvSpPr txBox="1"/>
            <p:nvPr/>
          </p:nvSpPr>
          <p:spPr>
            <a:xfrm>
              <a:off x="4883121" y="2945640"/>
              <a:ext cx="9195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5C009E-0030-2792-F544-A1FD70820A7E}"/>
                </a:ext>
              </a:extLst>
            </p:cNvPr>
            <p:cNvSpPr txBox="1"/>
            <p:nvPr/>
          </p:nvSpPr>
          <p:spPr>
            <a:xfrm>
              <a:off x="3359614" y="2767861"/>
              <a:ext cx="9597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8503D-1FED-D0F6-33D9-2FC41B4D86C8}"/>
                </a:ext>
              </a:extLst>
            </p:cNvPr>
            <p:cNvSpPr txBox="1"/>
            <p:nvPr/>
          </p:nvSpPr>
          <p:spPr>
            <a:xfrm>
              <a:off x="6597169" y="2887740"/>
              <a:ext cx="123994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4542A-8F95-83AF-26A7-440466A47808}"/>
                </a:ext>
              </a:extLst>
            </p:cNvPr>
            <p:cNvSpPr txBox="1"/>
            <p:nvPr/>
          </p:nvSpPr>
          <p:spPr>
            <a:xfrm>
              <a:off x="5430258" y="3873432"/>
              <a:ext cx="16598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D7DA9-2798-58EA-AD35-ECB919CF5B71}"/>
                </a:ext>
              </a:extLst>
            </p:cNvPr>
            <p:cNvSpPr txBox="1"/>
            <p:nvPr/>
          </p:nvSpPr>
          <p:spPr>
            <a:xfrm>
              <a:off x="9360928" y="1382992"/>
              <a:ext cx="205802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9DC8B-3B10-8E42-038B-513309F2386C}"/>
                </a:ext>
              </a:extLst>
            </p:cNvPr>
            <p:cNvSpPr txBox="1"/>
            <p:nvPr/>
          </p:nvSpPr>
          <p:spPr>
            <a:xfrm>
              <a:off x="7968892" y="2664243"/>
              <a:ext cx="121090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8B926-6FFA-2573-9973-846205B8E6B4}"/>
                </a:ext>
              </a:extLst>
            </p:cNvPr>
            <p:cNvSpPr txBox="1"/>
            <p:nvPr/>
          </p:nvSpPr>
          <p:spPr>
            <a:xfrm>
              <a:off x="6056007" y="449441"/>
              <a:ext cx="228775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F903F-8877-44FA-272F-464D18AAEB7B}"/>
                </a:ext>
              </a:extLst>
            </p:cNvPr>
            <p:cNvSpPr txBox="1"/>
            <p:nvPr/>
          </p:nvSpPr>
          <p:spPr>
            <a:xfrm>
              <a:off x="3384235" y="5654858"/>
              <a:ext cx="158027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B482DA-49D1-BD30-56EC-26853E3B88A5}"/>
                </a:ext>
              </a:extLst>
            </p:cNvPr>
            <p:cNvSpPr txBox="1"/>
            <p:nvPr/>
          </p:nvSpPr>
          <p:spPr>
            <a:xfrm>
              <a:off x="8958598" y="593050"/>
              <a:ext cx="177150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AD1A3-B6C8-3690-AA9F-D0F1EF8D2EC8}"/>
                </a:ext>
              </a:extLst>
            </p:cNvPr>
            <p:cNvSpPr txBox="1"/>
            <p:nvPr/>
          </p:nvSpPr>
          <p:spPr>
            <a:xfrm>
              <a:off x="6056007" y="4555942"/>
              <a:ext cx="15017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ABFBEA-AC4C-8539-5576-E3778D9DE234}"/>
                </a:ext>
              </a:extLst>
            </p:cNvPr>
            <p:cNvSpPr txBox="1"/>
            <p:nvPr/>
          </p:nvSpPr>
          <p:spPr>
            <a:xfrm>
              <a:off x="4061281" y="4628735"/>
              <a:ext cx="113733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84A14-A800-C94B-6AFE-178D6781CD06}"/>
                </a:ext>
              </a:extLst>
            </p:cNvPr>
            <p:cNvSpPr txBox="1"/>
            <p:nvPr/>
          </p:nvSpPr>
          <p:spPr>
            <a:xfrm>
              <a:off x="7711569" y="3708942"/>
              <a:ext cx="439504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868639-43F4-9D13-223A-F2916E8FAE00}"/>
                </a:ext>
              </a:extLst>
            </p:cNvPr>
            <p:cNvSpPr txBox="1"/>
            <p:nvPr/>
          </p:nvSpPr>
          <p:spPr>
            <a:xfrm>
              <a:off x="10138422" y="5325489"/>
              <a:ext cx="11357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33D57C-9DF7-B926-4A77-B31D3A6863B6}"/>
                </a:ext>
              </a:extLst>
            </p:cNvPr>
            <p:cNvSpPr txBox="1"/>
            <p:nvPr/>
          </p:nvSpPr>
          <p:spPr>
            <a:xfrm>
              <a:off x="8736790" y="3722164"/>
              <a:ext cx="223220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D62DFA-1CC5-776F-3F12-9CDACCD07C7C}"/>
                </a:ext>
              </a:extLst>
            </p:cNvPr>
            <p:cNvSpPr txBox="1"/>
            <p:nvPr/>
          </p:nvSpPr>
          <p:spPr>
            <a:xfrm>
              <a:off x="1803726" y="2521210"/>
              <a:ext cx="12818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007DA-BA2B-262C-5E99-0FB49E21DE9F}"/>
                </a:ext>
              </a:extLst>
            </p:cNvPr>
            <p:cNvSpPr txBox="1"/>
            <p:nvPr/>
          </p:nvSpPr>
          <p:spPr>
            <a:xfrm>
              <a:off x="8495908" y="2115852"/>
              <a:ext cx="157904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804DC6-00AA-CD00-D0B9-9CD12BDC67AF}"/>
                </a:ext>
              </a:extLst>
            </p:cNvPr>
            <p:cNvSpPr txBox="1"/>
            <p:nvPr/>
          </p:nvSpPr>
          <p:spPr>
            <a:xfrm>
              <a:off x="588791" y="3519511"/>
              <a:ext cx="10148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78950-8A89-02A6-1CD3-751DE55427DF}"/>
                </a:ext>
              </a:extLst>
            </p:cNvPr>
            <p:cNvSpPr txBox="1"/>
            <p:nvPr/>
          </p:nvSpPr>
          <p:spPr>
            <a:xfrm>
              <a:off x="1341539" y="4371666"/>
              <a:ext cx="132253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899C67-029B-DB84-DFB7-E242E58980C9}"/>
                </a:ext>
              </a:extLst>
            </p:cNvPr>
            <p:cNvSpPr txBox="1"/>
            <p:nvPr/>
          </p:nvSpPr>
          <p:spPr>
            <a:xfrm>
              <a:off x="3036223" y="4655543"/>
              <a:ext cx="8511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5D9AF2-5C61-3908-99BE-D58685EF3FC8}"/>
                </a:ext>
              </a:extLst>
            </p:cNvPr>
            <p:cNvSpPr txBox="1"/>
            <p:nvPr/>
          </p:nvSpPr>
          <p:spPr>
            <a:xfrm>
              <a:off x="1072726" y="5514279"/>
              <a:ext cx="153515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F8D74C-76BD-F05F-290D-6FB64B079394}"/>
                </a:ext>
              </a:extLst>
            </p:cNvPr>
            <p:cNvSpPr txBox="1"/>
            <p:nvPr/>
          </p:nvSpPr>
          <p:spPr>
            <a:xfrm>
              <a:off x="6015395" y="2914077"/>
              <a:ext cx="436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990CD4-8340-2AF2-C713-A062F64C0546}"/>
                </a:ext>
              </a:extLst>
            </p:cNvPr>
            <p:cNvSpPr txBox="1"/>
            <p:nvPr/>
          </p:nvSpPr>
          <p:spPr>
            <a:xfrm>
              <a:off x="5489259" y="5300935"/>
              <a:ext cx="91109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A9090C-C039-2AD6-0482-64E452C8E799}"/>
                </a:ext>
              </a:extLst>
            </p:cNvPr>
            <p:cNvSpPr txBox="1"/>
            <p:nvPr/>
          </p:nvSpPr>
          <p:spPr>
            <a:xfrm>
              <a:off x="7272543" y="5271759"/>
              <a:ext cx="199041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CA0859-0E9F-A62E-013B-86A719C6D5EA}"/>
                </a:ext>
              </a:extLst>
            </p:cNvPr>
            <p:cNvSpPr txBox="1"/>
            <p:nvPr/>
          </p:nvSpPr>
          <p:spPr>
            <a:xfrm>
              <a:off x="2500783" y="3621964"/>
              <a:ext cx="20422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8E985D-FE04-2042-EC98-099517DA21F0}"/>
                </a:ext>
              </a:extLst>
            </p:cNvPr>
            <p:cNvSpPr txBox="1"/>
            <p:nvPr/>
          </p:nvSpPr>
          <p:spPr>
            <a:xfrm>
              <a:off x="9581186" y="2742754"/>
              <a:ext cx="150164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094CF-F141-45ED-DFEF-285897F326EB}"/>
                </a:ext>
              </a:extLst>
            </p:cNvPr>
            <p:cNvSpPr txBox="1"/>
            <p:nvPr/>
          </p:nvSpPr>
          <p:spPr>
            <a:xfrm>
              <a:off x="687994" y="771361"/>
              <a:ext cx="164814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B74C70-D982-0A74-A55E-65A6596DF0FF}"/>
                </a:ext>
              </a:extLst>
            </p:cNvPr>
            <p:cNvSpPr txBox="1"/>
            <p:nvPr/>
          </p:nvSpPr>
          <p:spPr>
            <a:xfrm>
              <a:off x="760015" y="2300833"/>
              <a:ext cx="5756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A81476-D685-AD15-1CE4-0204D5C6B1F5}"/>
                </a:ext>
              </a:extLst>
            </p:cNvPr>
            <p:cNvSpPr txBox="1"/>
            <p:nvPr/>
          </p:nvSpPr>
          <p:spPr>
            <a:xfrm>
              <a:off x="7337030" y="1585248"/>
              <a:ext cx="129841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3A91D4-3A9A-45B7-559D-2696FBC3C84A}"/>
                </a:ext>
              </a:extLst>
            </p:cNvPr>
            <p:cNvSpPr txBox="1"/>
            <p:nvPr/>
          </p:nvSpPr>
          <p:spPr>
            <a:xfrm>
              <a:off x="9134381" y="4581001"/>
              <a:ext cx="1517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16D25D-5326-E746-C8F0-2EB92FD65B21}"/>
                </a:ext>
              </a:extLst>
            </p:cNvPr>
            <p:cNvSpPr txBox="1"/>
            <p:nvPr/>
          </p:nvSpPr>
          <p:spPr>
            <a:xfrm>
              <a:off x="4044127" y="215256"/>
              <a:ext cx="1126636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7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It is how they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400" dirty="0"/>
              <a:t>Can learn any programming situation and </a:t>
            </a:r>
            <a:r>
              <a:rPr lang="en-US" sz="2400" b="1" u="sng" dirty="0"/>
              <a:t>master it in four weeks</a:t>
            </a:r>
          </a:p>
          <a:p>
            <a:endParaRPr lang="en-US" sz="2400" b="1" u="sng" dirty="0"/>
          </a:p>
          <a:p>
            <a:r>
              <a:rPr lang="en-US" sz="2400" dirty="0"/>
              <a:t>See past the syntax (X-ray Vision)</a:t>
            </a:r>
            <a:endParaRPr lang="en-US" sz="2400" b="1" u="sng" dirty="0"/>
          </a:p>
          <a:p>
            <a:pPr lvl="1"/>
            <a:r>
              <a:rPr lang="en-US" dirty="0"/>
              <a:t>Run-time environments and internal data structures memory use, performance tradeoff	</a:t>
            </a:r>
          </a:p>
          <a:p>
            <a:endParaRPr lang="en-US" sz="2400" dirty="0"/>
          </a:p>
        </p:txBody>
      </p:sp>
      <p:pic>
        <p:nvPicPr>
          <p:cNvPr id="2" name="Picture 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32211714-B3FB-36A8-DA81-61198130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5" r="238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369</Words>
  <Application>Microsoft Macintosh PowerPoint</Application>
  <PresentationFormat>Widescreen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Wingdings</vt:lpstr>
      <vt:lpstr>Office Theme</vt:lpstr>
      <vt:lpstr>Why a Python Programmer Should Learn C (yes really)</vt:lpstr>
      <vt:lpstr>Note that I did not say "Write C"</vt:lpstr>
      <vt:lpstr>Coursera: Python for Everybody</vt:lpstr>
      <vt:lpstr>PowerPoint Presentation</vt:lpstr>
      <vt:lpstr>PowerPoint Presentation</vt:lpstr>
      <vt:lpstr>PowerPoint Presentation</vt:lpstr>
      <vt:lpstr>Who would I hire?</vt:lpstr>
      <vt:lpstr>It is not what they know…</vt:lpstr>
      <vt:lpstr>It is how they learn</vt:lpstr>
      <vt:lpstr>C Programming for Everybody</vt:lpstr>
      <vt:lpstr>Epilogue</vt:lpstr>
      <vt:lpstr>PowerPoint Presentation</vt:lpstr>
      <vt:lpstr>PowerPoint Presentation</vt:lpstr>
      <vt:lpstr>PowerPoint Presentation</vt:lpstr>
      <vt:lpstr>www.cc4e.com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A Python Programmer Should Learn C</dc:title>
  <dc:creator>Severance, Charles</dc:creator>
  <cp:lastModifiedBy>Severance, Charles</cp:lastModifiedBy>
  <cp:revision>7</cp:revision>
  <dcterms:created xsi:type="dcterms:W3CDTF">2024-05-18T16:12:30Z</dcterms:created>
  <dcterms:modified xsi:type="dcterms:W3CDTF">2024-05-18T19:20:57Z</dcterms:modified>
</cp:coreProperties>
</file>